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1" r:id="rId3"/>
    <p:sldId id="259" r:id="rId4"/>
    <p:sldId id="262" r:id="rId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47" autoAdjust="0"/>
  </p:normalViewPr>
  <p:slideViewPr>
    <p:cSldViewPr>
      <p:cViewPr varScale="1">
        <p:scale>
          <a:sx n="91" d="100"/>
          <a:sy n="91" d="100"/>
        </p:scale>
        <p:origin x="-157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813CE22-AC99-4A9F-9978-7C2173350F58}" type="datetimeFigureOut">
              <a:rPr lang="en-US" smtClean="0"/>
              <a:t>6/20/2017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In this section of practical applications, </a:t>
            </a:r>
            <a:r>
              <a:rPr lang="en-US" sz="1200" kern="1200" dirty="0" smtClean="0">
                <a:solidFill>
                  <a:schemeClr val="tx1"/>
                </a:solidFill>
                <a:effectLst/>
                <a:latin typeface="+mn-lt"/>
                <a:ea typeface="+mn-ea"/>
                <a:cs typeface="+mn-cs"/>
              </a:rPr>
              <a:t>Paul will now describe the great war going 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within the heart and mind of every Christian who is</a:t>
            </a:r>
            <a:r>
              <a:rPr lang="en-US" sz="1200" kern="1200" baseline="0" dirty="0" smtClean="0">
                <a:solidFill>
                  <a:schemeClr val="tx1"/>
                </a:solidFill>
                <a:effectLst/>
                <a:latin typeface="+mn-lt"/>
                <a:ea typeface="+mn-ea"/>
                <a:cs typeface="+mn-cs"/>
              </a:rPr>
              <a:t> trying</a:t>
            </a:r>
            <a:r>
              <a:rPr lang="en-US" sz="1200" kern="1200" dirty="0" smtClean="0">
                <a:solidFill>
                  <a:schemeClr val="tx1"/>
                </a:solidFill>
                <a:effectLst/>
                <a:latin typeface="+mn-lt"/>
                <a:ea typeface="+mn-ea"/>
                <a:cs typeface="+mn-cs"/>
              </a:rPr>
              <a:t> to please God and maintain a pure conscience.</a:t>
            </a:r>
            <a:r>
              <a:rPr lang="en-US" sz="1200" kern="1200" baseline="0" dirty="0" smtClean="0">
                <a:solidFill>
                  <a:schemeClr val="tx1"/>
                </a:solidFill>
                <a:effectLst/>
                <a:latin typeface="+mn-lt"/>
                <a:ea typeface="+mn-ea"/>
                <a:cs typeface="+mn-cs"/>
              </a:rPr>
              <a:t> The lust of the flesh vs. the fruit of the Spirit. He says in vs. 17 that they are against one another or contrary to one another. The great challenge for every Christian is to tune their lives according to the Spirit and not the desires of the flesh. Had the Galatians successfully done so, they never would have fallen prey to the false teachers. Never forget the context behind these practical admonitions. Every single one relates to the heart of the issue of the Galatians of not only wanting to follow these Judaizing teachers but to be justified by Law. The solution Paul gives in this contrast between the lust of the flesh and the fruit of the Spirit will likewise not only help us to grow, but guard us from those wishing take advantage of our fleshly weaknesses and exploit them for their own gain.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1) </a:t>
            </a:r>
            <a:r>
              <a:rPr lang="en-US" altLang="en-US" sz="1200" u="sng" dirty="0" smtClean="0"/>
              <a:t>What is “the flesh”?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r>
              <a:rPr lang="en-US" sz="1200" kern="1200" dirty="0" smtClean="0">
                <a:solidFill>
                  <a:schemeClr val="tx1"/>
                </a:solidFill>
                <a:effectLst/>
                <a:latin typeface="+mn-lt"/>
                <a:ea typeface="+mn-ea"/>
                <a:cs typeface="+mn-cs"/>
              </a:rPr>
              <a:t>This word can mean different things in the NT depending on the context it is used. In this context, Paul uses it to describe unrestrained passion, something</a:t>
            </a:r>
            <a:r>
              <a:rPr lang="en-US" sz="1200" kern="1200" baseline="0" dirty="0" smtClean="0">
                <a:solidFill>
                  <a:schemeClr val="tx1"/>
                </a:solidFill>
                <a:effectLst/>
                <a:latin typeface="+mn-lt"/>
                <a:ea typeface="+mn-ea"/>
                <a:cs typeface="+mn-cs"/>
              </a:rPr>
              <a:t> every man is plagued with to the degree that he places his desires ahead of God’s desires</a:t>
            </a:r>
            <a:r>
              <a:rPr lang="en-US" sz="1200" kern="1200" dirty="0" smtClean="0">
                <a:solidFill>
                  <a:schemeClr val="tx1"/>
                </a:solidFill>
                <a:effectLst/>
                <a:latin typeface="+mn-lt"/>
                <a:ea typeface="+mn-ea"/>
                <a:cs typeface="+mn-cs"/>
              </a:rPr>
              <a:t>. It is surrendering</a:t>
            </a:r>
            <a:r>
              <a:rPr lang="en-US" sz="1200" kern="1200" baseline="0" dirty="0" smtClean="0">
                <a:solidFill>
                  <a:schemeClr val="tx1"/>
                </a:solidFill>
                <a:effectLst/>
                <a:latin typeface="+mn-lt"/>
                <a:ea typeface="+mn-ea"/>
                <a:cs typeface="+mn-cs"/>
              </a:rPr>
              <a:t> ourselves to desire and rejecting the discipline incumbent of the man that is under the influence of God’s will and the Holy Spirit. The great struggle all mankind shares who would follow God is learning to </a:t>
            </a:r>
            <a:r>
              <a:rPr lang="en-US" sz="1200" kern="1200" baseline="0" dirty="0" smtClean="0">
                <a:solidFill>
                  <a:schemeClr val="tx1"/>
                </a:solidFill>
                <a:effectLst/>
                <a:latin typeface="+mn-lt"/>
                <a:ea typeface="+mn-ea"/>
                <a:cs typeface="+mn-cs"/>
              </a:rPr>
              <a:t>govern </a:t>
            </a:r>
            <a:r>
              <a:rPr lang="en-US" sz="1200" kern="1200" baseline="0" dirty="0" smtClean="0">
                <a:solidFill>
                  <a:schemeClr val="tx1"/>
                </a:solidFill>
                <a:effectLst/>
                <a:latin typeface="+mn-lt"/>
                <a:ea typeface="+mn-ea"/>
                <a:cs typeface="+mn-cs"/>
              </a:rPr>
              <a:t>those </a:t>
            </a:r>
            <a:r>
              <a:rPr lang="en-US" sz="1200" kern="1200" baseline="0" dirty="0" smtClean="0">
                <a:solidFill>
                  <a:schemeClr val="tx1"/>
                </a:solidFill>
                <a:effectLst/>
                <a:latin typeface="+mn-lt"/>
                <a:ea typeface="+mn-ea"/>
                <a:cs typeface="+mn-cs"/>
              </a:rPr>
              <a:t>desires </a:t>
            </a:r>
            <a:r>
              <a:rPr lang="en-US" sz="1200" kern="1200" baseline="0" dirty="0" smtClean="0">
                <a:solidFill>
                  <a:schemeClr val="tx1"/>
                </a:solidFill>
                <a:effectLst/>
                <a:latin typeface="+mn-lt"/>
                <a:ea typeface="+mn-ea"/>
                <a:cs typeface="+mn-cs"/>
              </a:rPr>
              <a:t>and surrender them to conformity of the character of Christ. To the degree that we lose ourselves in the grace and love of God is the degree to which His will compels us stronger than that of the flesh. And even then, we need God’s forgiveness and aid as we grow in His love.</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2) </a:t>
            </a:r>
            <a:r>
              <a:rPr lang="en-US" altLang="en-US" sz="1200" u="sng" dirty="0" smtClean="0"/>
              <a:t>What does it mean to be “led” by the Spirit as opposed to the flesh?</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The Holy</a:t>
            </a:r>
            <a:r>
              <a:rPr lang="en-US" altLang="en-US" sz="1200" u="none" baseline="0" dirty="0" smtClean="0"/>
              <a:t> Spirit has not only revealed God’s will, but He has given us every incentive imaginable to compel us to follow His will. Nothing that could convince the honest-hearted individual has been left out in the story of the cross than that which can bring man fully to God. To the degree that we embrace the love of Christ and the freedom he offers us from condemnation, we will not fulfill the lust of the flesh. It is only when we lose sight of God’s will and become forgetful hearers that we will stray from the path we have been set on. This makes us once again vulnerable to the power of the flesh, which is considerable. Therefore we must take advantage of every tool God has placed within our grasp to grow stronger in faith and love in order to keep the flesh and at bay and always be compelled and controlled by the Spirit.</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3) </a:t>
            </a:r>
            <a:r>
              <a:rPr lang="en-US" altLang="en-US" sz="1200" u="sng" dirty="0" smtClean="0"/>
              <a:t>Why is Paul’s admonition so important for those wishing to be justified by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Because being justified by law is seeking</a:t>
            </a:r>
            <a:r>
              <a:rPr lang="en-US" altLang="en-US" sz="1200" u="none" baseline="0" dirty="0" smtClean="0"/>
              <a:t> justification by my perceived ability to keep God’s law. If I can convince myself that I am saved because of my ability to keep God’s law, not only am I taking the cross of Christ out of the equation, but I am making myself and my abilities, strengths, self-control, etc. the power behind my salvation. This will warp my perception of not only myself, but of others who I hold to the same standard yet in my eyes (as blind as they may be) don’t measure up. The gospel of justification by law-keeping is, in essence, a gospel of justification of the flesh – it always has been and it always will be. We must never, in our fight to teach obedience, forget to teach the motivation behind that obedience or we are right back where the Judaizing teachers of the 1</a:t>
            </a:r>
            <a:r>
              <a:rPr lang="en-US" altLang="en-US" sz="1200" u="none" baseline="30000" dirty="0" smtClean="0"/>
              <a:t>st</a:t>
            </a:r>
            <a:r>
              <a:rPr lang="en-US" altLang="en-US" sz="1200" u="none" baseline="0" dirty="0" smtClean="0"/>
              <a:t> century were and their condemnation will be ours. </a:t>
            </a:r>
            <a:endParaRPr lang="en-US" altLang="en-US" sz="1200" u="non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The lusts of the flesh can be summed up in 4 categories. How does each category relate to his argument against justification by Law?</a:t>
            </a:r>
            <a:endParaRPr lang="en-US" altLang="en-US" sz="1200" u="none" dirty="0" smtClean="0"/>
          </a:p>
          <a:p>
            <a:pPr marL="0" indent="0" eaLnBrk="1" hangingPunct="1">
              <a:buFontTx/>
              <a:buNone/>
              <a:defRPr/>
            </a:pPr>
            <a:endParaRPr lang="en-US" altLang="en-US" sz="1200" u="none" baseline="0" dirty="0" smtClean="0"/>
          </a:p>
          <a:p>
            <a:pPr marL="685800" lvl="1" indent="-228600" eaLnBrk="1" hangingPunct="1">
              <a:buFontTx/>
              <a:buAutoNum type="alphaLcParenR"/>
              <a:defRPr/>
            </a:pPr>
            <a:r>
              <a:rPr lang="en-US" altLang="en-US" sz="1200" u="none" baseline="0" dirty="0" smtClean="0"/>
              <a:t>impurity:</a:t>
            </a:r>
          </a:p>
          <a:p>
            <a:pPr marL="457200" lvl="1" indent="0" eaLnBrk="1" hangingPunct="1">
              <a:buFontTx/>
              <a:buNone/>
              <a:defRPr/>
            </a:pPr>
            <a:endParaRPr lang="en-US" altLang="en-US" sz="1200" u="none" baseline="0" dirty="0" smtClean="0"/>
          </a:p>
          <a:p>
            <a:pPr marL="457200" lvl="1" indent="0" eaLnBrk="1" hangingPunct="1">
              <a:buFontTx/>
              <a:buNone/>
              <a:defRPr/>
            </a:pPr>
            <a:r>
              <a:rPr lang="en-US" altLang="en-US" sz="1200" u="none" baseline="0" dirty="0" smtClean="0"/>
              <a:t>The thinking amongst the Pharisees was you could stretch the passions as far as you wanted as long as the physical act was avoided (anger vs. murder, lust vs. adultery, etc.). Jesus’ teaching in Matt 5, though, is that the heart matters. Clinging to the 2 greatest commandments rather than the “letter” of the law will help us avoid many impurities we’d otherwise we wrapped up in.</a:t>
            </a:r>
          </a:p>
          <a:p>
            <a:pPr marL="457200" lvl="1" indent="0" eaLnBrk="1" hangingPunct="1">
              <a:buFontTx/>
              <a:buNone/>
              <a:defRPr/>
            </a:pPr>
            <a:endParaRPr lang="en-US" altLang="en-US" sz="1200" u="none" baseline="0" dirty="0" smtClean="0"/>
          </a:p>
          <a:p>
            <a:pPr marL="457200" lvl="1" indent="0" eaLnBrk="1" hangingPunct="1">
              <a:buFontTx/>
              <a:buNone/>
              <a:defRPr/>
            </a:pPr>
            <a:r>
              <a:rPr lang="en-US" altLang="en-US" sz="1200" u="none" baseline="0" dirty="0" smtClean="0"/>
              <a:t>b) religion:</a:t>
            </a:r>
          </a:p>
          <a:p>
            <a:pPr marL="457200" lvl="1" indent="0" eaLnBrk="1" hangingPunct="1">
              <a:buFontTx/>
              <a:buNone/>
              <a:defRPr/>
            </a:pPr>
            <a:endParaRPr lang="en-US" altLang="en-US" sz="1200" u="none" baseline="0" dirty="0" smtClean="0"/>
          </a:p>
          <a:p>
            <a:pPr marL="457200" lvl="1" indent="0" eaLnBrk="1" hangingPunct="1">
              <a:buFontTx/>
              <a:buNone/>
              <a:defRPr/>
            </a:pPr>
            <a:r>
              <a:rPr lang="en-US" altLang="en-US" sz="1200" u="none" baseline="0" dirty="0" smtClean="0"/>
              <a:t>Most idolatry and sorcery find their motivation from the flesh, whether the immorality that came w/idolatry, the depravity of mind to invent a religion, or the slavery that </a:t>
            </a:r>
            <a:r>
              <a:rPr lang="en-US" altLang="en-US" sz="1200" u="none" baseline="0" dirty="0" smtClean="0"/>
              <a:t>man-made </a:t>
            </a:r>
            <a:r>
              <a:rPr lang="en-US" altLang="en-US" sz="1200" u="none" baseline="0" dirty="0" smtClean="0"/>
              <a:t>religion brings. Freedom in Christ disrupts these notions through its compelling power.</a:t>
            </a:r>
          </a:p>
          <a:p>
            <a:pPr marL="457200" lvl="1" indent="0" eaLnBrk="1" hangingPunct="1">
              <a:buFontTx/>
              <a:buNone/>
              <a:defRPr/>
            </a:pPr>
            <a:endParaRPr lang="en-US" altLang="en-US" sz="1200" u="none" baseline="0" dirty="0" smtClean="0"/>
          </a:p>
          <a:p>
            <a:pPr marL="457200" lvl="1" indent="0" eaLnBrk="1" hangingPunct="1">
              <a:buFontTx/>
              <a:buNone/>
              <a:defRPr/>
            </a:pPr>
            <a:r>
              <a:rPr lang="en-US" altLang="en-US" sz="1200" u="none" baseline="0" dirty="0" smtClean="0"/>
              <a:t>c) violations of love:</a:t>
            </a:r>
          </a:p>
          <a:p>
            <a:pPr marL="457200" lvl="1" indent="0" eaLnBrk="1" hangingPunct="1">
              <a:buFontTx/>
              <a:buNone/>
              <a:defRPr/>
            </a:pPr>
            <a:endParaRPr lang="en-US" altLang="en-US" sz="1200" u="none" baseline="0" dirty="0" smtClean="0"/>
          </a:p>
          <a:p>
            <a:pPr marL="457200" lvl="1" indent="0" eaLnBrk="1" hangingPunct="1">
              <a:buFontTx/>
              <a:buNone/>
              <a:defRPr/>
            </a:pPr>
            <a:r>
              <a:rPr lang="en-US" altLang="en-US" sz="1200" u="none" baseline="0" dirty="0" smtClean="0"/>
              <a:t>When salvation is assumed to be by law-keeping, it develops attitudes that look down on our fellow man when they do not live up to the standard we’ve placed for them. These attitudes also infect our heart and remove the grace, mercy, and peace that otherwise would lead to the </a:t>
            </a:r>
            <a:r>
              <a:rPr lang="en-US" altLang="en-US" sz="1200" u="none" baseline="0" dirty="0" smtClean="0"/>
              <a:t>forbearance, tolerance, </a:t>
            </a:r>
            <a:r>
              <a:rPr lang="en-US" altLang="en-US" sz="1200" u="none" baseline="0" dirty="0" smtClean="0"/>
              <a:t>and passion that comes with </a:t>
            </a:r>
            <a:r>
              <a:rPr lang="en-US" altLang="en-US" sz="1200" u="none" baseline="0" dirty="0" smtClean="0"/>
              <a:t>the perfect law of liberty. </a:t>
            </a:r>
            <a:endParaRPr lang="en-US" altLang="en-US" sz="1200" u="none" baseline="0" dirty="0" smtClean="0"/>
          </a:p>
          <a:p>
            <a:pPr marL="457200" lvl="1" indent="0" eaLnBrk="1" hangingPunct="1">
              <a:buFontTx/>
              <a:buNone/>
              <a:defRPr/>
            </a:pPr>
            <a:endParaRPr lang="en-US" altLang="en-US" sz="1200" u="none" baseline="0" dirty="0" smtClean="0"/>
          </a:p>
          <a:p>
            <a:pPr marL="457200" lvl="1" indent="0" eaLnBrk="1" hangingPunct="1">
              <a:buFontTx/>
              <a:buNone/>
              <a:defRPr/>
            </a:pPr>
            <a:r>
              <a:rPr lang="en-US" altLang="en-US" sz="1200" u="none" baseline="0" dirty="0" smtClean="0"/>
              <a:t>d) intemperance:	</a:t>
            </a:r>
          </a:p>
          <a:p>
            <a:pPr marL="457200" lvl="1" indent="0" eaLnBrk="1" hangingPunct="1">
              <a:buFontTx/>
              <a:buNone/>
              <a:defRPr/>
            </a:pPr>
            <a:endParaRPr lang="en-US" altLang="en-US" sz="1200" u="none" baseline="0" dirty="0" smtClean="0"/>
          </a:p>
          <a:p>
            <a:pPr marL="457200" lvl="1" indent="0" eaLnBrk="1" hangingPunct="1">
              <a:buFontTx/>
              <a:buNone/>
              <a:defRPr/>
            </a:pPr>
            <a:r>
              <a:rPr lang="en-US" altLang="en-US" sz="1200" u="none" baseline="0" dirty="0" smtClean="0"/>
              <a:t>Paul warned in vs. 13 not to turn our freedom into an opportunity for the flesh. As discussed in the previous lesson, Satan loves to take good things like the freedom we have in Christ and twist it to unrestrained and untempered passions rule us. We must never mistake the freedom we have in Christ with license to sin (licentiousness). 	</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2)</a:t>
            </a:r>
            <a:r>
              <a:rPr lang="en-US" altLang="en-US" sz="1200" u="none" baseline="0" dirty="0" smtClean="0"/>
              <a:t> </a:t>
            </a:r>
            <a:r>
              <a:rPr lang="en-US" altLang="en-US" sz="1200" u="sng" dirty="0" smtClean="0"/>
              <a:t>What is the ultimate destination for those who walk by the flesh?</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This admonition by Paul had been warned against before. Those who practice not only these things listed, but </a:t>
            </a:r>
            <a:r>
              <a:rPr lang="en-US" altLang="en-US" sz="1200" u="none" dirty="0" smtClean="0"/>
              <a:t>“things like these”, </a:t>
            </a:r>
            <a:r>
              <a:rPr lang="en-US" altLang="en-US" sz="1200" u="none" dirty="0" smtClean="0"/>
              <a:t>will not inherit the kingdom of heaven. They</a:t>
            </a:r>
            <a:r>
              <a:rPr lang="en-US" altLang="en-US" sz="1200" u="none" baseline="0" dirty="0" smtClean="0"/>
              <a:t> will not go to heaven. Therefore we must make it a daily goal to put the flesh to death and embrace the Spirit of Christ in all things.</a:t>
            </a:r>
            <a:endParaRPr lang="en-US" altLang="en-US" sz="1200" u="non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What is meant by the term “fruit” as it applies to the Spirit?</a:t>
            </a:r>
          </a:p>
          <a:p>
            <a:pPr marL="0" indent="0" eaLnBrk="1" hangingPunct="1">
              <a:buFontTx/>
              <a:buNone/>
              <a:defRPr/>
            </a:pPr>
            <a:endParaRPr lang="en-US" altLang="en-US" sz="1200" u="sng" baseline="0" dirty="0" smtClean="0"/>
          </a:p>
          <a:p>
            <a:r>
              <a:rPr lang="en-US" sz="1200" kern="1200" dirty="0" smtClean="0">
                <a:solidFill>
                  <a:schemeClr val="tx1"/>
                </a:solidFill>
                <a:effectLst/>
                <a:latin typeface="+mn-lt"/>
                <a:ea typeface="+mn-ea"/>
                <a:cs typeface="+mn-cs"/>
              </a:rPr>
              <a:t>The term “fruit” refers</a:t>
            </a:r>
            <a:r>
              <a:rPr lang="en-US" sz="1200" kern="1200" baseline="0" dirty="0" smtClean="0">
                <a:solidFill>
                  <a:schemeClr val="tx1"/>
                </a:solidFill>
                <a:effectLst/>
                <a:latin typeface="+mn-lt"/>
                <a:ea typeface="+mn-ea"/>
                <a:cs typeface="+mn-cs"/>
              </a:rPr>
              <a:t> to a Christian </a:t>
            </a:r>
            <a:r>
              <a:rPr lang="en-US" sz="1200" kern="1200" dirty="0" smtClean="0">
                <a:solidFill>
                  <a:schemeClr val="tx1"/>
                </a:solidFill>
                <a:effectLst/>
                <a:latin typeface="+mn-lt"/>
                <a:ea typeface="+mn-ea"/>
                <a:cs typeface="+mn-cs"/>
              </a:rPr>
              <a:t>who is so attentive and submissive to the will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as revealed by the Holy Spirit that he will develop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certain characteristics that are Christ-like.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Vine says it is used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“works or deeds, ‘fruit’ being the visible expression of power working inwardly and invisibly, the character of the ‘fruit’ being evidence of the character of the power producing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a:t>
            </a:r>
            <a:endParaRPr lang="en-US" altLang="en-US" sz="1200" u="sng" baseline="0" dirty="0" smtClean="0"/>
          </a:p>
          <a:p>
            <a:pPr marL="0" indent="0" eaLnBrk="1" hangingPunct="1">
              <a:buFontTx/>
              <a:buNone/>
              <a:defRPr/>
            </a:pPr>
            <a:endParaRPr lang="en-US" altLang="en-US" sz="1200" u="sng" baseline="0" dirty="0" smtClean="0"/>
          </a:p>
          <a:p>
            <a:pPr marL="0" indent="0" eaLnBrk="1" hangingPunct="1">
              <a:buFontTx/>
              <a:buNone/>
              <a:defRPr/>
            </a:pPr>
            <a:r>
              <a:rPr lang="en-US" altLang="en-US" sz="1200" u="none" baseline="0" dirty="0" smtClean="0"/>
              <a:t>2) </a:t>
            </a:r>
            <a:r>
              <a:rPr lang="en-US" altLang="en-US" sz="1200" u="sng" dirty="0" smtClean="0"/>
              <a:t>How does each category relate to freedom in Christ?</a:t>
            </a:r>
            <a:endParaRPr lang="en-US" altLang="en-US" sz="1200" u="none" baseline="0" dirty="0" smtClean="0"/>
          </a:p>
          <a:p>
            <a:pPr marL="0" indent="0" eaLnBrk="1" hangingPunct="1">
              <a:buFontTx/>
              <a:buNone/>
              <a:defRPr/>
            </a:pPr>
            <a:endParaRPr lang="en-US" altLang="en-US" sz="1200" u="none"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 Relation to God (love, joy, peace)</a:t>
            </a:r>
          </a:p>
          <a:p>
            <a:pPr marL="342900" marR="0" lvl="1" indent="-342900" algn="l" defTabSz="914400" rtl="0" eaLnBrk="1" fontAlgn="auto" latinLnBrk="0" hangingPunct="1">
              <a:lnSpc>
                <a:spcPct val="100000"/>
              </a:lnSpc>
              <a:spcBef>
                <a:spcPts val="0"/>
              </a:spcBef>
              <a:spcAft>
                <a:spcPts val="0"/>
              </a:spcAft>
              <a:buClrTx/>
              <a:buSzTx/>
              <a:buFontTx/>
              <a:buAutoNum type="alphaLcParenR"/>
              <a:tabLst/>
              <a:defRPr/>
            </a:pPr>
            <a:endParaRPr lang="en-US" alt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This</a:t>
            </a:r>
            <a:r>
              <a:rPr lang="en-US" altLang="en-US" sz="1200" baseline="0" dirty="0" smtClean="0"/>
              <a:t> is inward fruit produced in the person who fully embraces what Christ did for them on the cross. When one no longer seeks justification of self or of Law but instead seeks it wholly from God, this produces attitudes of harmony, tranquility, and an outpouring of thankfulness and grace that is expressed in love. We no longer obey Him out of compulsion, but out of love for what He accomplished for us through Jesus. </a:t>
            </a:r>
            <a:endParaRPr lang="en-US" alt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t>b) Relation to others (patience, kindness, goodness)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t>A person who embraces the Perfect Law of Liberty is so filled with love, it manifests itself in how we treat others. We live by the golden rule of only treating others the way we would want to be treated. Patience is easily manifest because we understand what others’ patience in our life has done for us. Kindness is inevitable because the Lord is kind to us in our weaknesses. We manifest goodness in every respect because the goodness of the Lord brought us to the cross and changed us to the better. We desire others to have that blessing.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t>c) </a:t>
            </a:r>
            <a:r>
              <a:rPr lang="en-US" altLang="en-US" sz="1200" dirty="0" smtClean="0"/>
              <a:t>Relation to self (faithfulness, gentleness, self-control)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Though</a:t>
            </a:r>
            <a:r>
              <a:rPr lang="en-US" altLang="en-US" sz="1200" baseline="0" dirty="0" smtClean="0"/>
              <a:t> the fruit of the Spirit transforms our relationship with God and with our fellow man, it also morphs who we are. It makes us reliable and trustworthy, gentle, and temperate people even when encountering obstacles that tend to bring out the worst in people. We are no longer people who respond by passion, but by principle.</a:t>
            </a:r>
            <a:endParaRPr lang="en-US" altLang="en-US" sz="1200" dirty="0" smtClean="0"/>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3) </a:t>
            </a:r>
            <a:r>
              <a:rPr lang="en-US" altLang="en-US" sz="1200" u="sng" dirty="0" smtClean="0"/>
              <a:t>What does Paul mean by vs. 23b?</a:t>
            </a:r>
          </a:p>
          <a:p>
            <a:pPr marL="0" indent="0" eaLnBrk="1" hangingPunct="1">
              <a:buFontTx/>
              <a:buNone/>
              <a:defRPr/>
            </a:pPr>
            <a:endParaRPr lang="en-US" altLang="en-US" sz="1200" u="sng" baseline="0" dirty="0" smtClean="0"/>
          </a:p>
          <a:p>
            <a:r>
              <a:rPr lang="en-US" sz="1200" kern="1200" dirty="0" smtClean="0">
                <a:solidFill>
                  <a:schemeClr val="tx1"/>
                </a:solidFill>
                <a:effectLst/>
                <a:latin typeface="+mn-lt"/>
                <a:ea typeface="+mn-ea"/>
                <a:cs typeface="+mn-cs"/>
              </a:rPr>
              <a:t>It probably means that the Jew has</a:t>
            </a:r>
            <a:r>
              <a:rPr lang="en-US" sz="1200" kern="1200" baseline="0" dirty="0" smtClean="0">
                <a:solidFill>
                  <a:schemeClr val="tx1"/>
                </a:solidFill>
                <a:effectLst/>
                <a:latin typeface="+mn-lt"/>
                <a:ea typeface="+mn-ea"/>
                <a:cs typeface="+mn-cs"/>
              </a:rPr>
              <a:t> no </a:t>
            </a:r>
            <a:r>
              <a:rPr lang="en-US" sz="1200" kern="1200" dirty="0" smtClean="0">
                <a:solidFill>
                  <a:schemeClr val="tx1"/>
                </a:solidFill>
                <a:effectLst/>
                <a:latin typeface="+mn-lt"/>
                <a:ea typeface="+mn-ea"/>
                <a:cs typeface="+mn-cs"/>
              </a:rPr>
              <a:t>right to condemn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Gentile brother or to place a burden on him</a:t>
            </a:r>
            <a:r>
              <a:rPr lang="en-US" sz="1200" kern="1200" baseline="0" dirty="0" smtClean="0">
                <a:solidFill>
                  <a:schemeClr val="tx1"/>
                </a:solidFill>
                <a:effectLst/>
                <a:latin typeface="+mn-lt"/>
                <a:ea typeface="+mn-ea"/>
                <a:cs typeface="+mn-cs"/>
              </a:rPr>
              <a:t> that he cannot bear</a:t>
            </a:r>
            <a:r>
              <a:rPr lang="en-US" sz="1200" kern="1200" dirty="0" smtClean="0">
                <a:solidFill>
                  <a:schemeClr val="tx1"/>
                </a:solidFill>
                <a:effectLst/>
                <a:latin typeface="+mn-lt"/>
                <a:ea typeface="+mn-ea"/>
                <a:cs typeface="+mn-cs"/>
              </a:rPr>
              <a:t> because he did not observe certain elements of the the law; rather, as he stated earlier</a:t>
            </a:r>
            <a:r>
              <a:rPr lang="en-US" sz="1200" kern="1200" baseline="0" dirty="0" smtClean="0">
                <a:solidFill>
                  <a:schemeClr val="tx1"/>
                </a:solidFill>
                <a:effectLst/>
                <a:latin typeface="+mn-lt"/>
                <a:ea typeface="+mn-ea"/>
                <a:cs typeface="+mn-cs"/>
              </a:rPr>
              <a:t> in vs 14, “all the law is fulfilled”</a:t>
            </a:r>
            <a:r>
              <a:rPr lang="en-US" sz="1200" kern="1200" dirty="0" smtClean="0">
                <a:solidFill>
                  <a:schemeClr val="tx1"/>
                </a:solidFill>
                <a:effectLst/>
                <a:latin typeface="+mn-lt"/>
                <a:ea typeface="+mn-ea"/>
                <a:cs typeface="+mn-cs"/>
              </a:rPr>
              <a:t> by such</a:t>
            </a:r>
            <a:r>
              <a:rPr lang="en-US" sz="1200" kern="1200" baseline="0" dirty="0" smtClean="0">
                <a:solidFill>
                  <a:schemeClr val="tx1"/>
                </a:solidFill>
                <a:effectLst/>
                <a:latin typeface="+mn-lt"/>
                <a:ea typeface="+mn-ea"/>
                <a:cs typeface="+mn-cs"/>
              </a:rPr>
              <a:t> a fruitful character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In fact, t</a:t>
            </a:r>
            <a:r>
              <a:rPr lang="en-US" sz="1200" kern="1200" dirty="0" smtClean="0">
                <a:solidFill>
                  <a:schemeClr val="tx1"/>
                </a:solidFill>
                <a:effectLst/>
                <a:latin typeface="+mn-lt"/>
                <a:ea typeface="+mn-ea"/>
                <a:cs typeface="+mn-cs"/>
              </a:rPr>
              <a:t>he law could not condemn a person who,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the Holy Spirit, produced such fruit. </a:t>
            </a:r>
          </a:p>
          <a:p>
            <a:pPr marL="0" indent="0" eaLnBrk="1" hangingPunct="1">
              <a:buFontTx/>
              <a:buNone/>
              <a:defRPr/>
            </a:pPr>
            <a:endParaRPr lang="en-US" altLang="en-US" sz="1200" u="sng" baseline="0" dirty="0" smtClean="0"/>
          </a:p>
          <a:p>
            <a:pPr marL="0" indent="0" eaLnBrk="1" hangingPunct="1">
              <a:buFontTx/>
              <a:buNone/>
              <a:defRPr/>
            </a:pPr>
            <a:r>
              <a:rPr lang="en-US" altLang="en-US" sz="1200" u="none" baseline="0" dirty="0" smtClean="0"/>
              <a:t>4) </a:t>
            </a:r>
            <a:r>
              <a:rPr lang="en-US" altLang="en-US" sz="1200" u="sng" dirty="0" smtClean="0"/>
              <a:t>Why is vs. 26 significant for these Galatians?</a:t>
            </a:r>
            <a:endParaRPr lang="en-US" altLang="en-US" sz="1200" u="none" dirty="0" smtClean="0"/>
          </a:p>
          <a:p>
            <a:pPr marL="0" indent="0" eaLnBrk="1" hangingPunct="1">
              <a:buFontTx/>
              <a:buNone/>
              <a:defRPr/>
            </a:pPr>
            <a:endParaRPr lang="en-US" altLang="en-US" sz="1200" u="none" baseline="0" dirty="0" smtClean="0"/>
          </a:p>
          <a:p>
            <a:r>
              <a:rPr lang="en-US" sz="1200" kern="1200" dirty="0" smtClean="0">
                <a:solidFill>
                  <a:schemeClr val="tx1"/>
                </a:solidFill>
                <a:effectLst/>
                <a:latin typeface="+mn-lt"/>
                <a:ea typeface="+mn-ea"/>
                <a:cs typeface="+mn-cs"/>
              </a:rPr>
              <a:t>This is probably a precursor to Gal 6. Paul is concerned about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alienation that is resulting from the boastfulness, envying, and competitiveness being manifest through the Judaizing teachers. It is serving to remove the Spirit</a:t>
            </a:r>
            <a:r>
              <a:rPr lang="en-US" sz="1200" kern="1200" baseline="0" dirty="0" smtClean="0">
                <a:solidFill>
                  <a:schemeClr val="tx1"/>
                </a:solidFill>
                <a:effectLst/>
                <a:latin typeface="+mn-lt"/>
                <a:ea typeface="+mn-ea"/>
                <a:cs typeface="+mn-cs"/>
              </a:rPr>
              <a:t> from the lives and revert them back to where there were before or even worse. So r</a:t>
            </a:r>
            <a:r>
              <a:rPr lang="en-US" sz="1200" kern="1200" dirty="0" smtClean="0">
                <a:solidFill>
                  <a:schemeClr val="tx1"/>
                </a:solidFill>
                <a:effectLst/>
                <a:latin typeface="+mn-lt"/>
                <a:ea typeface="+mn-ea"/>
                <a:cs typeface="+mn-cs"/>
              </a:rPr>
              <a:t>ather than attack each other, he will elaborate</a:t>
            </a:r>
            <a:r>
              <a:rPr lang="en-US" sz="1200" kern="1200" baseline="0" dirty="0" smtClean="0">
                <a:solidFill>
                  <a:schemeClr val="tx1"/>
                </a:solidFill>
                <a:effectLst/>
                <a:latin typeface="+mn-lt"/>
                <a:ea typeface="+mn-ea"/>
                <a:cs typeface="+mn-cs"/>
              </a:rPr>
              <a:t> in Gal 6</a:t>
            </a:r>
            <a:r>
              <a:rPr lang="en-US" sz="1200" kern="1200" dirty="0" smtClean="0">
                <a:solidFill>
                  <a:schemeClr val="tx1"/>
                </a:solidFill>
                <a:effectLst/>
                <a:latin typeface="+mn-lt"/>
                <a:ea typeface="+mn-ea"/>
                <a:cs typeface="+mn-cs"/>
              </a:rPr>
              <a:t> that</a:t>
            </a:r>
            <a:r>
              <a:rPr lang="en-US" sz="1200" kern="1200" baseline="0" dirty="0" smtClean="0">
                <a:solidFill>
                  <a:schemeClr val="tx1"/>
                </a:solidFill>
                <a:effectLst/>
                <a:latin typeface="+mn-lt"/>
                <a:ea typeface="+mn-ea"/>
                <a:cs typeface="+mn-cs"/>
              </a:rPr>
              <a:t> they need to be</a:t>
            </a:r>
            <a:r>
              <a:rPr lang="en-US" sz="1200" kern="1200" dirty="0" smtClean="0">
                <a:solidFill>
                  <a:schemeClr val="tx1"/>
                </a:solidFill>
                <a:effectLst/>
                <a:latin typeface="+mn-lt"/>
                <a:ea typeface="+mn-ea"/>
                <a:cs typeface="+mn-cs"/>
              </a:rPr>
              <a:t> serving and submitting to one another.</a:t>
            </a:r>
            <a:r>
              <a:rPr lang="en-US" sz="1200" kern="1200" baseline="0" dirty="0" smtClean="0">
                <a:solidFill>
                  <a:schemeClr val="tx1"/>
                </a:solidFill>
                <a:effectLst/>
                <a:latin typeface="+mn-lt"/>
                <a:ea typeface="+mn-ea"/>
                <a:cs typeface="+mn-cs"/>
              </a:rPr>
              <a:t> If they focus on their relationship to one another, it will leave no remove for them to think about self.</a:t>
            </a:r>
            <a:endParaRPr lang="en-US" altLang="en-US" sz="1200" u="none"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6/20/2017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normAutofit fontScale="90000"/>
          </a:bodyPr>
          <a:lstStyle/>
          <a:p>
            <a:r>
              <a:rPr lang="en-US" altLang="en-US" sz="6800" b="1" dirty="0" smtClean="0"/>
              <a:t>Be Led By The Spirit</a:t>
            </a:r>
          </a:p>
        </p:txBody>
      </p:sp>
      <p:sp>
        <p:nvSpPr>
          <p:cNvPr id="3075" name="Rectangle 3"/>
          <p:cNvSpPr>
            <a:spLocks noGrp="1" noChangeArrowheads="1"/>
          </p:cNvSpPr>
          <p:nvPr>
            <p:ph type="body" idx="1"/>
          </p:nvPr>
        </p:nvSpPr>
        <p:spPr>
          <a:xfrm>
            <a:off x="6172200" y="778064"/>
            <a:ext cx="2971800" cy="6079936"/>
          </a:xfrm>
        </p:spPr>
        <p:txBody>
          <a:bodyPr>
            <a:noAutofit/>
          </a:bodyPr>
          <a:lstStyle/>
          <a:p>
            <a:pPr marL="0" indent="0">
              <a:buNone/>
            </a:pPr>
            <a:r>
              <a:rPr lang="en-US" altLang="en-US" sz="2200" b="1" dirty="0" smtClean="0"/>
              <a:t>Gal 5:16-18</a:t>
            </a:r>
            <a:r>
              <a:rPr lang="en-US" altLang="en-US" sz="2200" dirty="0" smtClean="0"/>
              <a:t> – “</a:t>
            </a:r>
            <a:r>
              <a:rPr lang="en-US" sz="2400" baseline="30000" dirty="0" smtClean="0"/>
              <a:t>16</a:t>
            </a:r>
            <a:r>
              <a:rPr lang="en-US" sz="2400" dirty="0" smtClean="0"/>
              <a:t>But </a:t>
            </a:r>
            <a:r>
              <a:rPr lang="en-US" sz="2400" dirty="0"/>
              <a:t>I say, walk by the Spirit, and you will not carry out the desire of the flesh. </a:t>
            </a:r>
            <a:r>
              <a:rPr lang="en-US" sz="2400" baseline="30000" dirty="0" smtClean="0"/>
              <a:t>17</a:t>
            </a:r>
            <a:r>
              <a:rPr lang="en-US" sz="2400" dirty="0" smtClean="0"/>
              <a:t>For </a:t>
            </a:r>
            <a:r>
              <a:rPr lang="en-US" sz="2400" dirty="0"/>
              <a:t>the </a:t>
            </a:r>
            <a:r>
              <a:rPr lang="en-US" sz="2400" dirty="0" smtClean="0"/>
              <a:t>flesh sets </a:t>
            </a:r>
            <a:r>
              <a:rPr lang="en-US" sz="2400" dirty="0"/>
              <a:t>its desire against the Spirit, and the Spirit against the flesh; for these are in opposition to one another, so that you may not do the things that </a:t>
            </a:r>
            <a:r>
              <a:rPr lang="en-US" sz="2400" dirty="0" smtClean="0"/>
              <a:t>you please</a:t>
            </a:r>
            <a:r>
              <a:rPr lang="en-US" sz="2400" dirty="0"/>
              <a:t>. </a:t>
            </a:r>
            <a:r>
              <a:rPr lang="en-US" sz="2400" baseline="30000" dirty="0" smtClean="0"/>
              <a:t>18</a:t>
            </a:r>
            <a:r>
              <a:rPr lang="en-US" sz="2400" dirty="0" smtClean="0"/>
              <a:t>But </a:t>
            </a:r>
            <a:r>
              <a:rPr lang="en-US" sz="2400" dirty="0"/>
              <a:t>if you are led by the Spirit, you are not under the Law.</a:t>
            </a:r>
            <a:r>
              <a:rPr lang="en-US" altLang="en-US" sz="2200" dirty="0" smtClean="0"/>
              <a:t>”</a:t>
            </a:r>
            <a:endParaRPr lang="en-US" altLang="en-US" sz="2200" dirty="0"/>
          </a:p>
        </p:txBody>
      </p:sp>
      <p:sp>
        <p:nvSpPr>
          <p:cNvPr id="3076" name="Rectangle 1"/>
          <p:cNvSpPr>
            <a:spLocks noChangeArrowheads="1"/>
          </p:cNvSpPr>
          <p:nvPr/>
        </p:nvSpPr>
        <p:spPr bwMode="auto">
          <a:xfrm>
            <a:off x="0" y="778064"/>
            <a:ext cx="6248400" cy="597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is “the flesh”?</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dirty="0" smtClean="0"/>
              <a:t>Unrestrained passion, desire, and selfishness</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Only by growing in God’s grace and love can we develop the self-control to restrain it</a:t>
            </a:r>
          </a:p>
          <a:p>
            <a:pPr lvl="1" eaLnBrk="1" hangingPunct="1">
              <a:lnSpc>
                <a:spcPct val="80000"/>
              </a:lnSpc>
              <a:spcBef>
                <a:spcPct val="0"/>
              </a:spcBef>
              <a:buFont typeface="+mj-lt"/>
              <a:buAutoNum type="alphaLcParenR"/>
            </a:pPr>
            <a:endParaRPr lang="en-US" altLang="en-US" sz="800" u="sng" dirty="0" smtClean="0"/>
          </a:p>
          <a:p>
            <a:pPr eaLnBrk="1" hangingPunct="1">
              <a:lnSpc>
                <a:spcPct val="80000"/>
              </a:lnSpc>
              <a:spcBef>
                <a:spcPct val="0"/>
              </a:spcBef>
              <a:buFontTx/>
              <a:buAutoNum type="arabicParenR"/>
            </a:pPr>
            <a:r>
              <a:rPr lang="en-US" altLang="en-US" sz="2400" u="sng" dirty="0"/>
              <a:t>What does it mean to be “led” by the Spirit as opposed </a:t>
            </a:r>
            <a:r>
              <a:rPr lang="en-US" altLang="en-US" sz="2400" u="sng" dirty="0" smtClean="0"/>
              <a:t>to </a:t>
            </a:r>
            <a:r>
              <a:rPr lang="en-US" altLang="en-US" sz="2400" u="sng" dirty="0"/>
              <a:t>the flesh</a:t>
            </a:r>
            <a:r>
              <a:rPr lang="en-US" altLang="en-US" sz="2400" u="sng" dirty="0" smtClean="0"/>
              <a:t>?</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To fully embrace God’s will and every incentive the cross provides to follow His will</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There is a compelling power provided by the Spirit through the message of the cross</a:t>
            </a:r>
          </a:p>
          <a:p>
            <a:pPr lvl="1" eaLnBrk="1" hangingPunct="1">
              <a:lnSpc>
                <a:spcPct val="80000"/>
              </a:lnSpc>
              <a:spcBef>
                <a:spcPct val="0"/>
              </a:spcBef>
              <a:buFont typeface="+mj-lt"/>
              <a:buAutoNum type="alphaLcParenR"/>
            </a:pPr>
            <a:endParaRPr lang="en-US" altLang="en-US" sz="800" dirty="0"/>
          </a:p>
          <a:p>
            <a:pPr eaLnBrk="1" hangingPunct="1">
              <a:lnSpc>
                <a:spcPct val="80000"/>
              </a:lnSpc>
              <a:spcBef>
                <a:spcPct val="0"/>
              </a:spcBef>
              <a:buFontTx/>
              <a:buAutoNum type="arabicParenR"/>
            </a:pPr>
            <a:r>
              <a:rPr lang="en-US" altLang="en-US" sz="2400" u="sng" dirty="0" smtClean="0"/>
              <a:t>Why is Paul’s admonition so important for those wishing to be justified by Law?</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2000" dirty="0" smtClean="0"/>
              <a:t>A gospel of justification by perfect law-keeping is in essence a gospel according to the flesh</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2000" dirty="0" smtClean="0"/>
              <a:t>This mindset </a:t>
            </a:r>
            <a:r>
              <a:rPr lang="en-US" altLang="en-US" sz="2000" dirty="0" smtClean="0"/>
              <a:t>warps the perception of myself and </a:t>
            </a:r>
            <a:r>
              <a:rPr lang="en-US" altLang="en-US" sz="2000" dirty="0" smtClean="0"/>
              <a:t>others who don’t “measure up”</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2000" u="sng" dirty="0" smtClean="0"/>
              <a:t>Point</a:t>
            </a:r>
            <a:r>
              <a:rPr lang="en-US" altLang="en-US" sz="2000" dirty="0" smtClean="0"/>
              <a:t>: In our teaching on obedience, we must never neglect to teach the motivation behind that obedience</a:t>
            </a:r>
            <a:endParaRPr lang="en-US" altLang="en-US" sz="2000" dirty="0"/>
          </a:p>
        </p:txBody>
      </p:sp>
    </p:spTree>
    <p:extLst>
      <p:ext uri="{BB962C8B-B14F-4D97-AF65-F5344CB8AC3E}">
        <p14:creationId xmlns:p14="http://schemas.microsoft.com/office/powerpoint/2010/main" val="454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p:spPr>
        <p:txBody>
          <a:bodyPr>
            <a:normAutofit fontScale="90000"/>
          </a:bodyPr>
          <a:lstStyle/>
          <a:p>
            <a:r>
              <a:rPr lang="en-US" altLang="en-US" sz="6800" b="1" dirty="0"/>
              <a:t>Be Led By The Spirit</a:t>
            </a:r>
            <a:endParaRPr lang="en-US" altLang="en-US" sz="6800" b="1" dirty="0" smtClean="0"/>
          </a:p>
        </p:txBody>
      </p:sp>
      <p:sp>
        <p:nvSpPr>
          <p:cNvPr id="3075" name="Rectangle 3"/>
          <p:cNvSpPr>
            <a:spLocks noGrp="1" noChangeArrowheads="1"/>
          </p:cNvSpPr>
          <p:nvPr>
            <p:ph type="body" idx="1"/>
          </p:nvPr>
        </p:nvSpPr>
        <p:spPr>
          <a:xfrm>
            <a:off x="5486400" y="838200"/>
            <a:ext cx="3657600" cy="6019800"/>
          </a:xfrm>
        </p:spPr>
        <p:txBody>
          <a:bodyPr>
            <a:noAutofit/>
          </a:bodyPr>
          <a:lstStyle/>
          <a:p>
            <a:pPr marL="0" indent="0">
              <a:buNone/>
            </a:pPr>
            <a:r>
              <a:rPr lang="en-US" altLang="en-US" sz="2400" b="1" dirty="0" smtClean="0"/>
              <a:t>Gal 5:19-21</a:t>
            </a:r>
            <a:r>
              <a:rPr lang="en-US" altLang="en-US" sz="2400" dirty="0" smtClean="0"/>
              <a:t> – “</a:t>
            </a:r>
            <a:r>
              <a:rPr lang="en-US" sz="2400" baseline="30000" dirty="0" smtClean="0"/>
              <a:t>19</a:t>
            </a:r>
            <a:r>
              <a:rPr lang="en-US" sz="2400" dirty="0" smtClean="0"/>
              <a:t>Now </a:t>
            </a:r>
            <a:r>
              <a:rPr lang="en-US" sz="2400" dirty="0"/>
              <a:t>the deeds of the flesh are evident, which </a:t>
            </a:r>
            <a:r>
              <a:rPr lang="en-US" sz="2400" dirty="0" smtClean="0"/>
              <a:t>are: immorality</a:t>
            </a:r>
            <a:r>
              <a:rPr lang="en-US" sz="2400" dirty="0"/>
              <a:t>, impurity, sensuality, </a:t>
            </a:r>
            <a:r>
              <a:rPr lang="en-US" sz="2400" baseline="30000" dirty="0" smtClean="0"/>
              <a:t>20</a:t>
            </a:r>
            <a:r>
              <a:rPr lang="en-US" sz="2400" dirty="0" smtClean="0"/>
              <a:t>idolatry</a:t>
            </a:r>
            <a:r>
              <a:rPr lang="en-US" sz="2400" dirty="0"/>
              <a:t>, sorcery, enmities, strife, jealousy, outbursts of anger, disputes, </a:t>
            </a:r>
            <a:r>
              <a:rPr lang="en-US" sz="2400" dirty="0" smtClean="0"/>
              <a:t>dissensions, factions</a:t>
            </a:r>
            <a:r>
              <a:rPr lang="en-US" sz="2400" dirty="0"/>
              <a:t>, </a:t>
            </a:r>
            <a:r>
              <a:rPr lang="en-US" sz="2400" baseline="30000" dirty="0" smtClean="0"/>
              <a:t>21</a:t>
            </a:r>
            <a:r>
              <a:rPr lang="en-US" sz="2400" dirty="0" smtClean="0"/>
              <a:t>envying</a:t>
            </a:r>
            <a:r>
              <a:rPr lang="en-US" sz="2400" dirty="0"/>
              <a:t>, drunkenness, carousing, and things like these, of which I forewarn you, just as I have forewarned you, that those who practice such things will not inherit the kingdom of God.</a:t>
            </a:r>
            <a:r>
              <a:rPr lang="en-US" altLang="en-US" sz="2400" dirty="0" smtClean="0"/>
              <a:t>”</a:t>
            </a:r>
          </a:p>
        </p:txBody>
      </p:sp>
      <p:sp>
        <p:nvSpPr>
          <p:cNvPr id="3076" name="Rectangle 1"/>
          <p:cNvSpPr>
            <a:spLocks noChangeArrowheads="1"/>
          </p:cNvSpPr>
          <p:nvPr/>
        </p:nvSpPr>
        <p:spPr bwMode="auto">
          <a:xfrm>
            <a:off x="0" y="914400"/>
            <a:ext cx="5562600" cy="58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The lusts of the flesh are summed up in 4 categories. How does each category relate to his argument against justification by Law?</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u="sng" dirty="0" smtClean="0"/>
              <a:t>Impurity</a:t>
            </a:r>
            <a:r>
              <a:rPr lang="en-US" altLang="en-US" sz="1800" dirty="0" smtClean="0"/>
              <a:t>: (immorality, impurity, sensuality)</a:t>
            </a:r>
          </a:p>
          <a:p>
            <a:pPr marL="1314450" lvl="2" indent="-400050" eaLnBrk="1" hangingPunct="1">
              <a:lnSpc>
                <a:spcPct val="80000"/>
              </a:lnSpc>
              <a:spcBef>
                <a:spcPct val="0"/>
              </a:spcBef>
              <a:buFont typeface="+mj-lt"/>
              <a:buAutoNum type="romanLcPeriod"/>
            </a:pPr>
            <a:endParaRPr lang="en-US" altLang="en-US" sz="800" dirty="0" smtClean="0"/>
          </a:p>
          <a:p>
            <a:pPr marL="1314450" lvl="2" indent="-400050" eaLnBrk="1" hangingPunct="1">
              <a:lnSpc>
                <a:spcPct val="80000"/>
              </a:lnSpc>
              <a:spcBef>
                <a:spcPct val="0"/>
              </a:spcBef>
              <a:buFont typeface="+mj-lt"/>
              <a:buAutoNum type="romanLcPeriod"/>
            </a:pPr>
            <a:r>
              <a:rPr lang="en-US" altLang="en-US" sz="1400" dirty="0" smtClean="0"/>
              <a:t>Letter vs. Spirit</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u="sng" dirty="0" smtClean="0"/>
              <a:t>Religion</a:t>
            </a:r>
            <a:r>
              <a:rPr lang="en-US" altLang="en-US" sz="1800" dirty="0" smtClean="0"/>
              <a:t>: (idolatry, sorcery)</a:t>
            </a:r>
          </a:p>
          <a:p>
            <a:pPr marL="1314450" lvl="2" indent="-400050" eaLnBrk="1" hangingPunct="1">
              <a:lnSpc>
                <a:spcPct val="80000"/>
              </a:lnSpc>
              <a:spcBef>
                <a:spcPct val="0"/>
              </a:spcBef>
              <a:buFont typeface="+mj-lt"/>
              <a:buAutoNum type="romanLcPeriod"/>
            </a:pPr>
            <a:endParaRPr lang="en-US" altLang="en-US" sz="800" dirty="0" smtClean="0"/>
          </a:p>
          <a:p>
            <a:pPr marL="1314450" lvl="2" indent="-400050" eaLnBrk="1" hangingPunct="1">
              <a:lnSpc>
                <a:spcPct val="80000"/>
              </a:lnSpc>
              <a:spcBef>
                <a:spcPct val="0"/>
              </a:spcBef>
              <a:buFont typeface="+mj-lt"/>
              <a:buAutoNum type="romanLcPeriod"/>
            </a:pPr>
            <a:r>
              <a:rPr lang="en-US" altLang="en-US" sz="1400" dirty="0" smtClean="0"/>
              <a:t>Slavery/immorality incumbent w/man-made religion</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u="sng" dirty="0" smtClean="0"/>
              <a:t>Violations of love</a:t>
            </a:r>
            <a:r>
              <a:rPr lang="en-US" altLang="en-US" sz="1800" dirty="0" smtClean="0"/>
              <a:t>: (jealousy, anger, disputes, dissensions, factions, envy)</a:t>
            </a:r>
          </a:p>
          <a:p>
            <a:pPr marL="1314450" lvl="2" indent="-400050" eaLnBrk="1" hangingPunct="1">
              <a:lnSpc>
                <a:spcPct val="80000"/>
              </a:lnSpc>
              <a:spcBef>
                <a:spcPct val="0"/>
              </a:spcBef>
              <a:buFont typeface="+mj-lt"/>
              <a:buAutoNum type="romanLcPeriod"/>
            </a:pPr>
            <a:endParaRPr lang="en-US" altLang="en-US" sz="800" dirty="0" smtClean="0"/>
          </a:p>
          <a:p>
            <a:pPr marL="1314450" lvl="2" indent="-400050" eaLnBrk="1" hangingPunct="1">
              <a:lnSpc>
                <a:spcPct val="80000"/>
              </a:lnSpc>
              <a:spcBef>
                <a:spcPct val="0"/>
              </a:spcBef>
              <a:buFont typeface="+mj-lt"/>
              <a:buAutoNum type="romanLcPeriod"/>
            </a:pPr>
            <a:r>
              <a:rPr lang="en-US" altLang="en-US" sz="1400" dirty="0" smtClean="0"/>
              <a:t>Justification by law-keeping gives way to self-righteousness and hypocrisy</a:t>
            </a:r>
          </a:p>
          <a:p>
            <a:pPr lvl="1" eaLnBrk="1" hangingPunct="1">
              <a:lnSpc>
                <a:spcPct val="80000"/>
              </a:lnSpc>
              <a:spcBef>
                <a:spcPct val="0"/>
              </a:spcBef>
              <a:buFont typeface="+mj-lt"/>
              <a:buAutoNum type="alphaLcParenR"/>
            </a:pPr>
            <a:endParaRPr lang="en-US" altLang="en-US" sz="800" u="sng" dirty="0" smtClean="0"/>
          </a:p>
          <a:p>
            <a:pPr lvl="1" eaLnBrk="1" hangingPunct="1">
              <a:lnSpc>
                <a:spcPct val="80000"/>
              </a:lnSpc>
              <a:spcBef>
                <a:spcPct val="0"/>
              </a:spcBef>
              <a:buFont typeface="+mj-lt"/>
              <a:buAutoNum type="alphaLcParenR"/>
            </a:pPr>
            <a:r>
              <a:rPr lang="en-US" altLang="en-US" sz="1800" u="sng" dirty="0" smtClean="0"/>
              <a:t>Intemperance</a:t>
            </a:r>
            <a:r>
              <a:rPr lang="en-US" altLang="en-US" sz="1800" dirty="0" smtClean="0"/>
              <a:t>: (drunkenness, carousing)</a:t>
            </a:r>
          </a:p>
          <a:p>
            <a:pPr marL="1314450" lvl="2" indent="-400050" eaLnBrk="1" hangingPunct="1">
              <a:lnSpc>
                <a:spcPct val="80000"/>
              </a:lnSpc>
              <a:spcBef>
                <a:spcPct val="0"/>
              </a:spcBef>
              <a:buFont typeface="+mj-lt"/>
              <a:buAutoNum type="romanLcPeriod"/>
            </a:pPr>
            <a:endParaRPr lang="en-US" altLang="en-US" sz="800" dirty="0" smtClean="0"/>
          </a:p>
          <a:p>
            <a:pPr marL="1314450" lvl="2" indent="-400050" eaLnBrk="1" hangingPunct="1">
              <a:lnSpc>
                <a:spcPct val="80000"/>
              </a:lnSpc>
              <a:spcBef>
                <a:spcPct val="0"/>
              </a:spcBef>
              <a:buFont typeface="+mj-lt"/>
              <a:buAutoNum type="romanLcPeriod"/>
            </a:pPr>
            <a:r>
              <a:rPr lang="en-US" altLang="en-US" sz="1400" dirty="0"/>
              <a:t>Freedom turned into opportunity for </a:t>
            </a:r>
            <a:r>
              <a:rPr lang="en-US" altLang="en-US" sz="1400" dirty="0" smtClean="0"/>
              <a:t>flesh</a:t>
            </a:r>
          </a:p>
          <a:p>
            <a:pPr marL="1314450" lvl="2" indent="-400050" eaLnBrk="1" hangingPunct="1">
              <a:lnSpc>
                <a:spcPct val="80000"/>
              </a:lnSpc>
              <a:spcBef>
                <a:spcPct val="0"/>
              </a:spcBef>
              <a:buFont typeface="+mj-lt"/>
              <a:buAutoNum type="romanLcPeriod"/>
            </a:pPr>
            <a:endParaRPr lang="en-US" altLang="en-US" sz="800" dirty="0"/>
          </a:p>
          <a:p>
            <a:pPr eaLnBrk="1" hangingPunct="1">
              <a:lnSpc>
                <a:spcPct val="80000"/>
              </a:lnSpc>
              <a:spcBef>
                <a:spcPct val="0"/>
              </a:spcBef>
              <a:buFont typeface="+mj-lt"/>
              <a:buAutoNum type="arabicParenR"/>
            </a:pPr>
            <a:r>
              <a:rPr lang="en-US" altLang="en-US" sz="2400" u="sng" dirty="0" smtClean="0"/>
              <a:t>What is the ultimate destination for those who walk by the flesh?</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They will not go to heaven</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We must make it a daily goal to put to death the flesh and embrace Christ</a:t>
            </a:r>
            <a:endParaRPr lang="en-US" altLang="en-US" sz="18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76">
                                            <p:txEl>
                                              <p:pRg st="22" end="22"/>
                                            </p:txEl>
                                          </p:spTgt>
                                        </p:tgtEl>
                                        <p:attrNameLst>
                                          <p:attrName>style.visibility</p:attrName>
                                        </p:attrNameLst>
                                      </p:cBhvr>
                                      <p:to>
                                        <p:strVal val="visible"/>
                                      </p:to>
                                    </p:set>
                                    <p:animEffect transition="in" filter="fade">
                                      <p:cBhvr>
                                        <p:cTn id="62" dur="500"/>
                                        <p:tgtEl>
                                          <p:spTgt spid="3076">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p:spPr>
        <p:txBody>
          <a:bodyPr>
            <a:normAutofit fontScale="90000"/>
          </a:bodyPr>
          <a:lstStyle/>
          <a:p>
            <a:r>
              <a:rPr lang="en-US" altLang="en-US" sz="6800" b="1" dirty="0"/>
              <a:t>Be Led By The Spirit</a:t>
            </a:r>
            <a:endParaRPr lang="en-US" altLang="en-US" sz="6800" b="1" dirty="0" smtClean="0"/>
          </a:p>
        </p:txBody>
      </p:sp>
      <p:sp>
        <p:nvSpPr>
          <p:cNvPr id="3075" name="Rectangle 3"/>
          <p:cNvSpPr>
            <a:spLocks noGrp="1" noChangeArrowheads="1"/>
          </p:cNvSpPr>
          <p:nvPr>
            <p:ph type="body" idx="1"/>
          </p:nvPr>
        </p:nvSpPr>
        <p:spPr>
          <a:xfrm>
            <a:off x="6553200" y="762000"/>
            <a:ext cx="2590800" cy="6096000"/>
          </a:xfrm>
        </p:spPr>
        <p:txBody>
          <a:bodyPr>
            <a:noAutofit/>
          </a:bodyPr>
          <a:lstStyle/>
          <a:p>
            <a:pPr marL="0" indent="0">
              <a:buNone/>
            </a:pPr>
            <a:r>
              <a:rPr lang="en-US" altLang="en-US" sz="2000" b="1" dirty="0" smtClean="0"/>
              <a:t>Gal 5:22-26</a:t>
            </a:r>
            <a:r>
              <a:rPr lang="en-US" altLang="en-US" sz="2000" dirty="0" smtClean="0"/>
              <a:t> – “</a:t>
            </a:r>
            <a:r>
              <a:rPr lang="en-US" sz="2000" baseline="30000" dirty="0" smtClean="0"/>
              <a:t>22</a:t>
            </a:r>
            <a:r>
              <a:rPr lang="en-US" sz="2000" dirty="0" smtClean="0"/>
              <a:t>But </a:t>
            </a:r>
            <a:r>
              <a:rPr lang="en-US" sz="2000" dirty="0"/>
              <a:t>the fruit of the Spirit is love, joy, peace, patience, kindness, goodness, faithfulness, </a:t>
            </a:r>
            <a:r>
              <a:rPr lang="en-US" sz="2000" baseline="30000" dirty="0" smtClean="0"/>
              <a:t>23</a:t>
            </a:r>
            <a:r>
              <a:rPr lang="en-US" sz="2000" dirty="0" smtClean="0"/>
              <a:t>gentleness</a:t>
            </a:r>
            <a:r>
              <a:rPr lang="en-US" sz="2000" dirty="0"/>
              <a:t>, self-control; against such things there is no law. </a:t>
            </a:r>
            <a:r>
              <a:rPr lang="en-US" sz="2000" baseline="30000" dirty="0" smtClean="0"/>
              <a:t>24</a:t>
            </a:r>
            <a:r>
              <a:rPr lang="en-US" sz="2000" dirty="0" smtClean="0"/>
              <a:t>Now </a:t>
            </a:r>
            <a:r>
              <a:rPr lang="en-US" sz="2000" dirty="0"/>
              <a:t>those </a:t>
            </a:r>
            <a:r>
              <a:rPr lang="en-US" sz="2000" dirty="0" smtClean="0"/>
              <a:t>who belong </a:t>
            </a:r>
            <a:r>
              <a:rPr lang="en-US" sz="2000" dirty="0"/>
              <a:t>to Christ Jesus have crucified the flesh with its passions and </a:t>
            </a:r>
            <a:r>
              <a:rPr lang="en-US" sz="2000" dirty="0" smtClean="0"/>
              <a:t>desires. </a:t>
            </a:r>
            <a:r>
              <a:rPr lang="en-US" sz="2000" baseline="30000" dirty="0" smtClean="0"/>
              <a:t>25</a:t>
            </a:r>
            <a:r>
              <a:rPr lang="en-US" sz="2000" dirty="0" smtClean="0"/>
              <a:t>If </a:t>
            </a:r>
            <a:r>
              <a:rPr lang="en-US" sz="2000" dirty="0"/>
              <a:t>we live by the Spirit, let us </a:t>
            </a:r>
            <a:r>
              <a:rPr lang="en-US" sz="2000" dirty="0" smtClean="0"/>
              <a:t>also walk </a:t>
            </a:r>
            <a:r>
              <a:rPr lang="en-US" sz="2000" dirty="0"/>
              <a:t>by the Spirit. </a:t>
            </a:r>
            <a:r>
              <a:rPr lang="en-US" sz="2000" baseline="30000" dirty="0" smtClean="0"/>
              <a:t>26</a:t>
            </a:r>
            <a:r>
              <a:rPr lang="en-US" sz="2000" dirty="0" smtClean="0"/>
              <a:t>Let </a:t>
            </a:r>
            <a:r>
              <a:rPr lang="en-US" sz="2000" dirty="0"/>
              <a:t>us not become boastful, challenging one another, envying one another</a:t>
            </a:r>
            <a:r>
              <a:rPr lang="en-US" sz="2000" dirty="0" smtClean="0"/>
              <a:t>.</a:t>
            </a:r>
            <a:r>
              <a:rPr lang="en-US" altLang="en-US" sz="2000" dirty="0" smtClean="0"/>
              <a:t>”</a:t>
            </a:r>
          </a:p>
        </p:txBody>
      </p:sp>
      <p:sp>
        <p:nvSpPr>
          <p:cNvPr id="3076" name="Rectangle 1"/>
          <p:cNvSpPr>
            <a:spLocks noChangeArrowheads="1"/>
          </p:cNvSpPr>
          <p:nvPr/>
        </p:nvSpPr>
        <p:spPr bwMode="auto">
          <a:xfrm>
            <a:off x="0" y="838200"/>
            <a:ext cx="6629400" cy="597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is meant by the term “fruit” as it applies to the Spirit?</a:t>
            </a:r>
          </a:p>
          <a:p>
            <a:pPr lvl="1" eaLnBrk="1" hangingPunct="1">
              <a:lnSpc>
                <a:spcPct val="80000"/>
              </a:lnSpc>
              <a:spcBef>
                <a:spcPct val="0"/>
              </a:spcBef>
              <a:buFont typeface="+mj-lt"/>
              <a:buAutoNum type="alphaLcParenR"/>
            </a:pPr>
            <a:endParaRPr lang="en-US" altLang="en-US" sz="500" dirty="0" smtClean="0"/>
          </a:p>
          <a:p>
            <a:pPr lvl="1" eaLnBrk="1" hangingPunct="1">
              <a:lnSpc>
                <a:spcPct val="80000"/>
              </a:lnSpc>
              <a:spcBef>
                <a:spcPct val="0"/>
              </a:spcBef>
              <a:buFont typeface="+mj-lt"/>
              <a:buAutoNum type="alphaLcParenR"/>
            </a:pPr>
            <a:r>
              <a:rPr lang="en-US" altLang="en-US" sz="1800" dirty="0" smtClean="0"/>
              <a:t>Christ-like characteristics practiced by a person who is submissive to God’s will</a:t>
            </a:r>
          </a:p>
          <a:p>
            <a:pPr lvl="1" eaLnBrk="1" hangingPunct="1">
              <a:lnSpc>
                <a:spcPct val="80000"/>
              </a:lnSpc>
              <a:spcBef>
                <a:spcPct val="0"/>
              </a:spcBef>
              <a:buFont typeface="+mj-lt"/>
              <a:buAutoNum type="alphaLcParenR"/>
            </a:pPr>
            <a:endParaRPr lang="en-US" altLang="en-US" sz="5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a:t>
            </a:r>
            <a:r>
              <a:rPr lang="en-US" altLang="en-US" sz="1800" dirty="0"/>
              <a:t>E</a:t>
            </a:r>
            <a:r>
              <a:rPr lang="en-US" altLang="en-US" sz="1800" dirty="0" smtClean="0"/>
              <a:t>vidence </a:t>
            </a:r>
            <a:r>
              <a:rPr lang="en-US" altLang="en-US" sz="1800" dirty="0" smtClean="0"/>
              <a:t>of </a:t>
            </a:r>
            <a:r>
              <a:rPr lang="en-US" altLang="en-US" sz="1800" dirty="0" smtClean="0"/>
              <a:t>the Holy Spirit in a Christian’s life</a:t>
            </a:r>
          </a:p>
          <a:p>
            <a:pPr lvl="1" eaLnBrk="1" hangingPunct="1">
              <a:lnSpc>
                <a:spcPct val="80000"/>
              </a:lnSpc>
              <a:spcBef>
                <a:spcPct val="0"/>
              </a:spcBef>
              <a:buFont typeface="+mj-lt"/>
              <a:buAutoNum type="alphaLcParenR"/>
            </a:pPr>
            <a:endParaRPr lang="en-US" altLang="en-US" sz="500" dirty="0" smtClean="0"/>
          </a:p>
          <a:p>
            <a:pPr eaLnBrk="1" hangingPunct="1">
              <a:lnSpc>
                <a:spcPct val="80000"/>
              </a:lnSpc>
              <a:spcBef>
                <a:spcPct val="0"/>
              </a:spcBef>
              <a:buFontTx/>
              <a:buAutoNum type="arabicParenR"/>
            </a:pPr>
            <a:r>
              <a:rPr lang="en-US" altLang="en-US" sz="2400" u="sng" dirty="0" smtClean="0"/>
              <a:t>How does each category relate to freedom in Christ?</a:t>
            </a:r>
          </a:p>
          <a:p>
            <a:pPr lvl="1" eaLnBrk="1" hangingPunct="1">
              <a:lnSpc>
                <a:spcPct val="80000"/>
              </a:lnSpc>
              <a:spcBef>
                <a:spcPct val="0"/>
              </a:spcBef>
              <a:buFont typeface="+mj-lt"/>
              <a:buAutoNum type="alphaLcParenR"/>
            </a:pPr>
            <a:endParaRPr lang="en-US" altLang="en-US" sz="500" dirty="0" smtClean="0"/>
          </a:p>
          <a:p>
            <a:pPr lvl="1" eaLnBrk="1" hangingPunct="1">
              <a:lnSpc>
                <a:spcPct val="80000"/>
              </a:lnSpc>
              <a:spcBef>
                <a:spcPct val="0"/>
              </a:spcBef>
              <a:buFont typeface="+mj-lt"/>
              <a:buAutoNum type="alphaLcParenR"/>
            </a:pPr>
            <a:r>
              <a:rPr lang="en-US" altLang="en-US" sz="1800" dirty="0" smtClean="0"/>
              <a:t>Relation to God (love, joy, peace)</a:t>
            </a:r>
          </a:p>
          <a:p>
            <a:pPr marL="1314450" lvl="2" indent="-400050" eaLnBrk="1" hangingPunct="1">
              <a:lnSpc>
                <a:spcPct val="80000"/>
              </a:lnSpc>
              <a:spcBef>
                <a:spcPct val="0"/>
              </a:spcBef>
              <a:buFont typeface="+mj-lt"/>
              <a:buAutoNum type="romanLcPeriod"/>
            </a:pPr>
            <a:endParaRPr lang="en-US" altLang="en-US" sz="500" dirty="0" smtClean="0"/>
          </a:p>
          <a:p>
            <a:pPr marL="1314450" lvl="2" indent="-400050" eaLnBrk="1" hangingPunct="1">
              <a:lnSpc>
                <a:spcPct val="80000"/>
              </a:lnSpc>
              <a:spcBef>
                <a:spcPct val="0"/>
              </a:spcBef>
              <a:buFont typeface="+mj-lt"/>
              <a:buAutoNum type="romanLcPeriod"/>
            </a:pPr>
            <a:r>
              <a:rPr lang="en-US" altLang="en-US" sz="1400" dirty="0" smtClean="0"/>
              <a:t>The cross compels and transforms us from slaves to sons</a:t>
            </a:r>
          </a:p>
          <a:p>
            <a:pPr marL="1314450" lvl="2" indent="-400050" eaLnBrk="1" hangingPunct="1">
              <a:lnSpc>
                <a:spcPct val="80000"/>
              </a:lnSpc>
              <a:spcBef>
                <a:spcPct val="0"/>
              </a:spcBef>
              <a:buFont typeface="+mj-lt"/>
              <a:buAutoNum type="romanLcPeriod"/>
            </a:pPr>
            <a:endParaRPr lang="en-US" altLang="en-US" sz="500" dirty="0" smtClean="0"/>
          </a:p>
          <a:p>
            <a:pPr lvl="1" eaLnBrk="1" hangingPunct="1">
              <a:lnSpc>
                <a:spcPct val="80000"/>
              </a:lnSpc>
              <a:spcBef>
                <a:spcPct val="0"/>
              </a:spcBef>
              <a:buFont typeface="+mj-lt"/>
              <a:buAutoNum type="alphaLcParenR"/>
            </a:pPr>
            <a:r>
              <a:rPr lang="en-US" altLang="en-US" sz="1800" dirty="0" smtClean="0"/>
              <a:t>Relation to others (patience, kindness, goodness)</a:t>
            </a:r>
          </a:p>
          <a:p>
            <a:pPr marL="1314450" lvl="2" indent="-400050" eaLnBrk="1" hangingPunct="1">
              <a:lnSpc>
                <a:spcPct val="80000"/>
              </a:lnSpc>
              <a:spcBef>
                <a:spcPct val="0"/>
              </a:spcBef>
              <a:buFont typeface="+mj-lt"/>
              <a:buAutoNum type="romanLcPeriod"/>
            </a:pPr>
            <a:endParaRPr lang="en-US" altLang="en-US" sz="500" dirty="0" smtClean="0"/>
          </a:p>
          <a:p>
            <a:pPr marL="1314450" lvl="2" indent="-400050" eaLnBrk="1" hangingPunct="1">
              <a:lnSpc>
                <a:spcPct val="80000"/>
              </a:lnSpc>
              <a:spcBef>
                <a:spcPct val="0"/>
              </a:spcBef>
              <a:buFont typeface="+mj-lt"/>
              <a:buAutoNum type="romanLcPeriod"/>
            </a:pPr>
            <a:r>
              <a:rPr lang="en-US" altLang="en-US" sz="1400" dirty="0" smtClean="0"/>
              <a:t>Knowing what the cross does for us, we live by the Golden Rule</a:t>
            </a:r>
          </a:p>
          <a:p>
            <a:pPr marL="1314450" lvl="2" indent="-400050" eaLnBrk="1" hangingPunct="1">
              <a:lnSpc>
                <a:spcPct val="80000"/>
              </a:lnSpc>
              <a:spcBef>
                <a:spcPct val="0"/>
              </a:spcBef>
              <a:buFont typeface="+mj-lt"/>
              <a:buAutoNum type="romanLcPeriod"/>
            </a:pPr>
            <a:endParaRPr lang="en-US" altLang="en-US" sz="500" dirty="0" smtClean="0"/>
          </a:p>
          <a:p>
            <a:pPr lvl="1" eaLnBrk="1" hangingPunct="1">
              <a:lnSpc>
                <a:spcPct val="80000"/>
              </a:lnSpc>
              <a:spcBef>
                <a:spcPct val="0"/>
              </a:spcBef>
              <a:buFont typeface="+mj-lt"/>
              <a:buAutoNum type="alphaLcParenR"/>
            </a:pPr>
            <a:r>
              <a:rPr lang="en-US" altLang="en-US" sz="1800" dirty="0" smtClean="0"/>
              <a:t>Relation to self (faithfulness, gentleness, self-control)</a:t>
            </a:r>
          </a:p>
          <a:p>
            <a:pPr marL="1314450" lvl="2" indent="-400050" eaLnBrk="1" hangingPunct="1">
              <a:lnSpc>
                <a:spcPct val="80000"/>
              </a:lnSpc>
              <a:spcBef>
                <a:spcPct val="0"/>
              </a:spcBef>
              <a:buFont typeface="+mj-lt"/>
              <a:buAutoNum type="romanLcPeriod"/>
            </a:pPr>
            <a:endParaRPr lang="en-US" altLang="en-US" sz="600" dirty="0" smtClean="0"/>
          </a:p>
          <a:p>
            <a:pPr marL="1314450" lvl="2" indent="-400050" eaLnBrk="1" hangingPunct="1">
              <a:lnSpc>
                <a:spcPct val="80000"/>
              </a:lnSpc>
              <a:spcBef>
                <a:spcPct val="0"/>
              </a:spcBef>
              <a:buFont typeface="+mj-lt"/>
              <a:buAutoNum type="romanLcPeriod"/>
            </a:pPr>
            <a:r>
              <a:rPr lang="en-US" altLang="en-US" sz="1400" dirty="0" smtClean="0"/>
              <a:t>We restrain our passions and are guided by principle</a:t>
            </a:r>
          </a:p>
          <a:p>
            <a:pPr lvl="1" eaLnBrk="1" hangingPunct="1">
              <a:lnSpc>
                <a:spcPct val="80000"/>
              </a:lnSpc>
              <a:spcBef>
                <a:spcPct val="0"/>
              </a:spcBef>
              <a:buFont typeface="+mj-lt"/>
              <a:buAutoNum type="alphaLcParenR"/>
            </a:pPr>
            <a:endParaRPr lang="en-US" altLang="en-US" sz="500" dirty="0" smtClean="0"/>
          </a:p>
          <a:p>
            <a:pPr eaLnBrk="1" hangingPunct="1">
              <a:lnSpc>
                <a:spcPct val="80000"/>
              </a:lnSpc>
              <a:spcBef>
                <a:spcPct val="0"/>
              </a:spcBef>
              <a:buFont typeface="+mj-lt"/>
              <a:buAutoNum type="arabicParenR"/>
            </a:pPr>
            <a:r>
              <a:rPr lang="en-US" altLang="en-US" sz="2400" u="sng" dirty="0" smtClean="0"/>
              <a:t>What does Paul mean by v. 23b?</a:t>
            </a:r>
          </a:p>
          <a:p>
            <a:pPr lvl="1" eaLnBrk="1" hangingPunct="1">
              <a:lnSpc>
                <a:spcPct val="80000"/>
              </a:lnSpc>
              <a:spcBef>
                <a:spcPct val="0"/>
              </a:spcBef>
              <a:buFont typeface="+mj-lt"/>
              <a:buAutoNum type="alphaLcParenR"/>
            </a:pPr>
            <a:endParaRPr lang="en-US" altLang="en-US" sz="500" dirty="0" smtClean="0"/>
          </a:p>
          <a:p>
            <a:pPr lvl="1" eaLnBrk="1" hangingPunct="1">
              <a:lnSpc>
                <a:spcPct val="80000"/>
              </a:lnSpc>
              <a:spcBef>
                <a:spcPct val="0"/>
              </a:spcBef>
              <a:buFont typeface="+mj-lt"/>
              <a:buAutoNum type="alphaLcParenR"/>
            </a:pPr>
            <a:r>
              <a:rPr lang="en-US" altLang="en-US" sz="1800" dirty="0" smtClean="0"/>
              <a:t>The whole Law is fulfilled by this character (vs. 14)</a:t>
            </a:r>
          </a:p>
          <a:p>
            <a:pPr lvl="1" eaLnBrk="1" hangingPunct="1">
              <a:lnSpc>
                <a:spcPct val="80000"/>
              </a:lnSpc>
              <a:spcBef>
                <a:spcPct val="0"/>
              </a:spcBef>
              <a:buFont typeface="+mj-lt"/>
              <a:buAutoNum type="alphaLcParenR"/>
            </a:pPr>
            <a:endParaRPr lang="en-US" altLang="en-US" sz="5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Law cannot condemn a person who, through the Spirit, </a:t>
            </a:r>
            <a:r>
              <a:rPr lang="en-US" altLang="en-US" sz="1800" dirty="0" smtClean="0"/>
              <a:t>produces </a:t>
            </a:r>
            <a:r>
              <a:rPr lang="en-US" altLang="en-US" sz="1800" dirty="0" smtClean="0"/>
              <a:t>such fruit</a:t>
            </a:r>
          </a:p>
          <a:p>
            <a:pPr lvl="1" eaLnBrk="1" hangingPunct="1">
              <a:lnSpc>
                <a:spcPct val="80000"/>
              </a:lnSpc>
              <a:spcBef>
                <a:spcPct val="0"/>
              </a:spcBef>
              <a:buFont typeface="+mj-lt"/>
              <a:buAutoNum type="alphaLcParenR"/>
            </a:pPr>
            <a:endParaRPr lang="en-US" altLang="en-US" sz="500" dirty="0" smtClean="0"/>
          </a:p>
          <a:p>
            <a:pPr eaLnBrk="1" hangingPunct="1">
              <a:lnSpc>
                <a:spcPct val="80000"/>
              </a:lnSpc>
              <a:spcBef>
                <a:spcPct val="0"/>
              </a:spcBef>
              <a:buFont typeface="+mj-lt"/>
              <a:buAutoNum type="arabicParenR"/>
            </a:pPr>
            <a:r>
              <a:rPr lang="en-US" altLang="en-US" sz="2400" u="sng" dirty="0" smtClean="0"/>
              <a:t>Why is v. 26 significant for these Galatians?</a:t>
            </a:r>
          </a:p>
          <a:p>
            <a:pPr lvl="1" eaLnBrk="1" hangingPunct="1">
              <a:lnSpc>
                <a:spcPct val="80000"/>
              </a:lnSpc>
              <a:spcBef>
                <a:spcPct val="0"/>
              </a:spcBef>
              <a:buFont typeface="+mj-lt"/>
              <a:buAutoNum type="alphaLcParenR"/>
            </a:pPr>
            <a:endParaRPr lang="en-US" altLang="en-US" sz="500" dirty="0" smtClean="0"/>
          </a:p>
          <a:p>
            <a:pPr lvl="1" eaLnBrk="1" hangingPunct="1">
              <a:lnSpc>
                <a:spcPct val="80000"/>
              </a:lnSpc>
              <a:spcBef>
                <a:spcPct val="0"/>
              </a:spcBef>
              <a:buFont typeface="+mj-lt"/>
              <a:buAutoNum type="alphaLcParenR"/>
            </a:pPr>
            <a:r>
              <a:rPr lang="en-US" altLang="en-US" sz="1800" dirty="0" smtClean="0"/>
              <a:t>There was alienatio</a:t>
            </a:r>
            <a:r>
              <a:rPr lang="en-US" altLang="en-US" sz="1800" dirty="0" smtClean="0"/>
              <a:t>n on their part</a:t>
            </a:r>
          </a:p>
          <a:p>
            <a:pPr lvl="1" eaLnBrk="1" hangingPunct="1">
              <a:lnSpc>
                <a:spcPct val="80000"/>
              </a:lnSpc>
              <a:spcBef>
                <a:spcPct val="0"/>
              </a:spcBef>
              <a:buFont typeface="+mj-lt"/>
              <a:buAutoNum type="alphaLcParenR"/>
            </a:pPr>
            <a:endParaRPr lang="en-US" altLang="en-US" sz="5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A precursor to chapter 6, their focus needs to be on their relationship w/one another</a:t>
            </a:r>
            <a:endParaRPr lang="en-US" altLang="en-US" sz="1800" dirty="0"/>
          </a:p>
        </p:txBody>
      </p:sp>
    </p:spTree>
    <p:extLst>
      <p:ext uri="{BB962C8B-B14F-4D97-AF65-F5344CB8AC3E}">
        <p14:creationId xmlns:p14="http://schemas.microsoft.com/office/powerpoint/2010/main" val="38502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76">
                                            <p:txEl>
                                              <p:pRg st="22" end="22"/>
                                            </p:txEl>
                                          </p:spTgt>
                                        </p:tgtEl>
                                        <p:attrNameLst>
                                          <p:attrName>style.visibility</p:attrName>
                                        </p:attrNameLst>
                                      </p:cBhvr>
                                      <p:to>
                                        <p:strVal val="visible"/>
                                      </p:to>
                                    </p:set>
                                    <p:animEffect transition="in" filter="fade">
                                      <p:cBhvr>
                                        <p:cTn id="62" dur="500"/>
                                        <p:tgtEl>
                                          <p:spTgt spid="3076">
                                            <p:txEl>
                                              <p:pRg st="22" end="2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6">
                                            <p:txEl>
                                              <p:pRg st="24" end="24"/>
                                            </p:txEl>
                                          </p:spTgt>
                                        </p:tgtEl>
                                        <p:attrNameLst>
                                          <p:attrName>style.visibility</p:attrName>
                                        </p:attrNameLst>
                                      </p:cBhvr>
                                      <p:to>
                                        <p:strVal val="visible"/>
                                      </p:to>
                                    </p:set>
                                    <p:animEffect transition="in" filter="fade">
                                      <p:cBhvr>
                                        <p:cTn id="67" dur="500"/>
                                        <p:tgtEl>
                                          <p:spTgt spid="3076">
                                            <p:txEl>
                                              <p:pRg st="24" end="2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76">
                                            <p:txEl>
                                              <p:pRg st="26" end="26"/>
                                            </p:txEl>
                                          </p:spTgt>
                                        </p:tgtEl>
                                        <p:attrNameLst>
                                          <p:attrName>style.visibility</p:attrName>
                                        </p:attrNameLst>
                                      </p:cBhvr>
                                      <p:to>
                                        <p:strVal val="visible"/>
                                      </p:to>
                                    </p:set>
                                    <p:animEffect transition="in" filter="fade">
                                      <p:cBhvr>
                                        <p:cTn id="72" dur="500"/>
                                        <p:tgtEl>
                                          <p:spTgt spid="3076">
                                            <p:txEl>
                                              <p:pRg st="26" end="2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76">
                                            <p:txEl>
                                              <p:pRg st="28" end="28"/>
                                            </p:txEl>
                                          </p:spTgt>
                                        </p:tgtEl>
                                        <p:attrNameLst>
                                          <p:attrName>style.visibility</p:attrName>
                                        </p:attrNameLst>
                                      </p:cBhvr>
                                      <p:to>
                                        <p:strVal val="visible"/>
                                      </p:to>
                                    </p:set>
                                    <p:animEffect transition="in" filter="fade">
                                      <p:cBhvr>
                                        <p:cTn id="77" dur="500"/>
                                        <p:tgtEl>
                                          <p:spTgt spid="3076">
                                            <p:txEl>
                                              <p:pRg st="28" end="2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76">
                                            <p:txEl>
                                              <p:pRg st="30" end="30"/>
                                            </p:txEl>
                                          </p:spTgt>
                                        </p:tgtEl>
                                        <p:attrNameLst>
                                          <p:attrName>style.visibility</p:attrName>
                                        </p:attrNameLst>
                                      </p:cBhvr>
                                      <p:to>
                                        <p:strVal val="visible"/>
                                      </p:to>
                                    </p:set>
                                    <p:animEffect transition="in" filter="fade">
                                      <p:cBhvr>
                                        <p:cTn id="82" dur="500"/>
                                        <p:tgtEl>
                                          <p:spTgt spid="3076">
                                            <p:txEl>
                                              <p:pRg st="3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23892</TotalTime>
  <Words>2287</Words>
  <Application>Microsoft Office PowerPoint</Application>
  <PresentationFormat>On-screen Show (4:3)</PresentationFormat>
  <Paragraphs>141</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Be Led By The Spirit</vt:lpstr>
      <vt:lpstr>Be Led By The Spirit</vt:lpstr>
      <vt:lpstr>Be Led By The Spirit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420</cp:revision>
  <cp:lastPrinted>2017-06-21T17:59:20Z</cp:lastPrinted>
  <dcterms:created xsi:type="dcterms:W3CDTF">2017-04-15T17:21:00Z</dcterms:created>
  <dcterms:modified xsi:type="dcterms:W3CDTF">2017-06-21T18:00:34Z</dcterms:modified>
</cp:coreProperties>
</file>